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9"/>
  </p:notesMasterIdLst>
  <p:sldIdLst>
    <p:sldId id="314" r:id="rId5"/>
    <p:sldId id="545" r:id="rId6"/>
    <p:sldId id="610" r:id="rId7"/>
    <p:sldId id="319" r:id="rId8"/>
    <p:sldId id="410" r:id="rId9"/>
    <p:sldId id="605" r:id="rId10"/>
    <p:sldId id="614" r:id="rId11"/>
    <p:sldId id="316" r:id="rId12"/>
    <p:sldId id="611" r:id="rId13"/>
    <p:sldId id="612" r:id="rId14"/>
    <p:sldId id="621" r:id="rId15"/>
    <p:sldId id="620" r:id="rId16"/>
    <p:sldId id="569" r:id="rId17"/>
    <p:sldId id="570" r:id="rId18"/>
    <p:sldId id="622" r:id="rId19"/>
    <p:sldId id="624" r:id="rId20"/>
    <p:sldId id="606" r:id="rId21"/>
    <p:sldId id="625" r:id="rId22"/>
    <p:sldId id="603" r:id="rId23"/>
    <p:sldId id="500" r:id="rId24"/>
    <p:sldId id="417" r:id="rId25"/>
    <p:sldId id="503" r:id="rId26"/>
    <p:sldId id="498" r:id="rId27"/>
    <p:sldId id="422" r:id="rId28"/>
    <p:sldId id="628" r:id="rId29"/>
    <p:sldId id="626" r:id="rId30"/>
    <p:sldId id="636" r:id="rId31"/>
    <p:sldId id="637" r:id="rId32"/>
    <p:sldId id="629" r:id="rId33"/>
    <p:sldId id="631" r:id="rId34"/>
    <p:sldId id="638" r:id="rId35"/>
    <p:sldId id="632" r:id="rId36"/>
    <p:sldId id="634" r:id="rId37"/>
    <p:sldId id="345" r:id="rId38"/>
    <p:sldId id="633" r:id="rId39"/>
    <p:sldId id="341" r:id="rId40"/>
    <p:sldId id="409" r:id="rId41"/>
    <p:sldId id="558" r:id="rId42"/>
    <p:sldId id="642" r:id="rId43"/>
    <p:sldId id="563" r:id="rId44"/>
    <p:sldId id="643" r:id="rId45"/>
    <p:sldId id="607" r:id="rId46"/>
    <p:sldId id="506" r:id="rId47"/>
    <p:sldId id="645" r:id="rId48"/>
    <p:sldId id="528" r:id="rId49"/>
    <p:sldId id="577" r:id="rId50"/>
    <p:sldId id="646" r:id="rId51"/>
    <p:sldId id="578" r:id="rId52"/>
    <p:sldId id="471" r:id="rId53"/>
    <p:sldId id="509" r:id="rId54"/>
    <p:sldId id="648" r:id="rId55"/>
    <p:sldId id="532" r:id="rId56"/>
    <p:sldId id="533" r:id="rId57"/>
    <p:sldId id="651" r:id="rId58"/>
    <p:sldId id="654" r:id="rId59"/>
    <p:sldId id="536" r:id="rId60"/>
    <p:sldId id="655" r:id="rId61"/>
    <p:sldId id="594" r:id="rId62"/>
    <p:sldId id="653" r:id="rId63"/>
    <p:sldId id="598" r:id="rId64"/>
    <p:sldId id="596" r:id="rId65"/>
    <p:sldId id="649" r:id="rId66"/>
    <p:sldId id="639" r:id="rId67"/>
    <p:sldId id="619" r:id="rId6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610"/>
            <p14:sldId id="319"/>
            <p14:sldId id="410"/>
          </p14:sldIdLst>
        </p14:section>
        <p14:section name="Solution" id="{3814ADEA-866D-4944-BA8A-AF26FCB04961}">
          <p14:sldIdLst>
            <p14:sldId id="605"/>
            <p14:sldId id="614"/>
            <p14:sldId id="316"/>
            <p14:sldId id="611"/>
            <p14:sldId id="612"/>
            <p14:sldId id="621"/>
            <p14:sldId id="620"/>
            <p14:sldId id="569"/>
            <p14:sldId id="570"/>
            <p14:sldId id="622"/>
            <p14:sldId id="624"/>
          </p14:sldIdLst>
        </p14:section>
        <p14:section name="Data" id="{5C431F36-3D7F-4BFB-A2C6-90614511EFFF}">
          <p14:sldIdLst>
            <p14:sldId id="606"/>
            <p14:sldId id="625"/>
            <p14:sldId id="603"/>
            <p14:sldId id="500"/>
            <p14:sldId id="417"/>
            <p14:sldId id="503"/>
            <p14:sldId id="498"/>
            <p14:sldId id="422"/>
            <p14:sldId id="628"/>
            <p14:sldId id="626"/>
            <p14:sldId id="636"/>
            <p14:sldId id="637"/>
            <p14:sldId id="629"/>
            <p14:sldId id="631"/>
            <p14:sldId id="638"/>
            <p14:sldId id="632"/>
            <p14:sldId id="634"/>
            <p14:sldId id="345"/>
            <p14:sldId id="633"/>
            <p14:sldId id="341"/>
            <p14:sldId id="409"/>
            <p14:sldId id="558"/>
            <p14:sldId id="642"/>
            <p14:sldId id="563"/>
            <p14:sldId id="643"/>
          </p14:sldIdLst>
        </p14:section>
        <p14:section name="Verification" id="{4373B73A-00B1-47AF-B80F-FDCA870E2926}">
          <p14:sldIdLst>
            <p14:sldId id="607"/>
            <p14:sldId id="506"/>
            <p14:sldId id="645"/>
            <p14:sldId id="528"/>
            <p14:sldId id="577"/>
            <p14:sldId id="646"/>
            <p14:sldId id="578"/>
            <p14:sldId id="471"/>
            <p14:sldId id="509"/>
            <p14:sldId id="648"/>
            <p14:sldId id="532"/>
            <p14:sldId id="533"/>
            <p14:sldId id="651"/>
            <p14:sldId id="654"/>
            <p14:sldId id="536"/>
            <p14:sldId id="655"/>
            <p14:sldId id="594"/>
            <p14:sldId id="653"/>
            <p14:sldId id="598"/>
            <p14:sldId id="596"/>
            <p14:sldId id="649"/>
          </p14:sldIdLst>
        </p14:section>
        <p14:section name="Plan" id="{56AF185C-D41C-4D60-84C7-E325B90F5196}">
          <p14:sldIdLst>
            <p14:sldId id="639"/>
          </p14:sldIdLst>
        </p14:section>
        <p14:section name="Extra" id="{F544F048-B5A2-49D9-886A-23A960D58F23}">
          <p14:sldIdLst>
            <p14:sldId id="6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30" autoAdjust="0"/>
    <p:restoredTop sz="81327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-27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0.96799999999999997</c:v>
                </c:pt>
                <c:pt idx="1">
                  <c:v>0.92100000000000004</c:v>
                </c:pt>
                <c:pt idx="2">
                  <c:v>0.90100000000000002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DB-49EC-8CB9-7412F2DC07A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0.92400000000000004</c:v>
                </c:pt>
                <c:pt idx="1">
                  <c:v>0.88300000000000001</c:v>
                </c:pt>
                <c:pt idx="2">
                  <c:v>0.879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DB-49EC-8CB9-7412F2DC07A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0.875</c:v>
                </c:pt>
                <c:pt idx="1">
                  <c:v>0.84699999999999998</c:v>
                </c:pt>
                <c:pt idx="2">
                  <c:v>0.82699999999999996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DB-49EC-8CB9-7412F2DC0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0.97899999999999998</c:v>
                </c:pt>
                <c:pt idx="1">
                  <c:v>0.93400000000000005</c:v>
                </c:pt>
                <c:pt idx="2">
                  <c:v>0.96799999999999997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8-46AA-95A8-C9BCC2B9A71B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0.93799999999999994</c:v>
                </c:pt>
                <c:pt idx="1">
                  <c:v>0.96199999999999997</c:v>
                </c:pt>
                <c:pt idx="2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B8-46AA-95A8-C9BCC2B9A71B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0.96499999999999997</c:v>
                </c:pt>
                <c:pt idx="1">
                  <c:v>0.98799999999999999</c:v>
                </c:pt>
                <c:pt idx="2">
                  <c:v>0.96299999999999997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B8-46AA-95A8-C9BCC2B9A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0.97199999999999998</c:v>
                </c:pt>
                <c:pt idx="1">
                  <c:v>0.92600000000000005</c:v>
                </c:pt>
                <c:pt idx="2">
                  <c:v>0.92700000000000005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0-466A-89B6-89A90FF7C1D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</c:v>
                </c:pt>
                <c:pt idx="1">
                  <c:v>0.91300000000000003</c:v>
                </c:pt>
                <c:pt idx="2">
                  <c:v>0.91800000000000004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0-466A-89B6-89A90FF7C1D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0.91</c:v>
                </c:pt>
                <c:pt idx="1">
                  <c:v>0.90300000000000002</c:v>
                </c:pt>
                <c:pt idx="2">
                  <c:v>0.88400000000000001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0-466A-89B6-89A90FF7C1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-3.7949752986862317E-2</c:v>
                </c:pt>
                <c:pt idx="1">
                  <c:v>6.9083750555583023E-3</c:v>
                </c:pt>
                <c:pt idx="2">
                  <c:v>-1.1853648710934417E-2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2F-4DA0-8D55-2A8CEDE53B8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-4.7325628749109283E-2</c:v>
                </c:pt>
                <c:pt idx="1">
                  <c:v>2.9249651880730587E-3</c:v>
                </c:pt>
                <c:pt idx="2">
                  <c:v>-9.2454947990436853E-3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2F-4DA0-8D55-2A8CEDE53B8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-1.2246446899698227E-2</c:v>
                </c:pt>
                <c:pt idx="1">
                  <c:v>9.4918041695568611E-4</c:v>
                </c:pt>
                <c:pt idx="2">
                  <c:v>1.5233703604961013E-3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2F-4DA0-8D55-2A8CEDE53B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0.88300000000000001</c:v>
                </c:pt>
                <c:pt idx="1">
                  <c:v>0.96199999999999997</c:v>
                </c:pt>
                <c:pt idx="2">
                  <c:v>0.91300000000000003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D-4598-8798-6824CDAA59A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0.95389541581427506</c:v>
                </c:pt>
                <c:pt idx="1">
                  <c:v>0.9542362743742252</c:v>
                </c:pt>
                <c:pt idx="2">
                  <c:v>0.95402495056718961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DD-4598-8798-6824CDAA59A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0.9963542100310635</c:v>
                </c:pt>
                <c:pt idx="1">
                  <c:v>0.96946958330599287</c:v>
                </c:pt>
                <c:pt idx="2">
                  <c:v>0.98561427467112628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DD-4598-8798-6824CDAA59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Worst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0.97199999999999998</c:v>
                </c:pt>
                <c:pt idx="1">
                  <c:v>0.96</c:v>
                </c:pt>
                <c:pt idx="2">
                  <c:v>0.95</c:v>
                </c:pt>
                <c:pt idx="3">
                  <c:v>0.93299999999999994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C7-4EC0-BF4E-FA76A2B4F1E4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0.91299999999999992</c:v>
                </c:pt>
                <c:pt idx="1">
                  <c:v>0.877</c:v>
                </c:pt>
                <c:pt idx="2">
                  <c:v>0.84699999999999998</c:v>
                </c:pt>
                <c:pt idx="3">
                  <c:v>0.83799999999999997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C7-4EC0-BF4E-FA76A2B4F1E4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Best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0.88400000000000001</c:v>
                </c:pt>
                <c:pt idx="1">
                  <c:v>0.85400000000000009</c:v>
                </c:pt>
                <c:pt idx="2">
                  <c:v>0.83099999999999996</c:v>
                </c:pt>
                <c:pt idx="3">
                  <c:v>0.76900000000000002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C7-4EC0-BF4E-FA76A2B4F1E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0.96899999999999997</c:v>
                </c:pt>
                <c:pt idx="1">
                  <c:v>0.98362443050577097</c:v>
                </c:pt>
                <c:pt idx="2">
                  <c:v>0.9545620505860043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5C-47F2-8D81-6D57E78F95E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0.95822843243651423</c:v>
                </c:pt>
                <c:pt idx="1">
                  <c:v>0.96637017055845364</c:v>
                </c:pt>
                <c:pt idx="2">
                  <c:v>0.96882785995617682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C-47F2-8D81-6D57E78F95E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0.95845011730724239</c:v>
                </c:pt>
                <c:pt idx="1">
                  <c:v>0.96930798590876444</c:v>
                </c:pt>
                <c:pt idx="2">
                  <c:v>0.97592725654198931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C-47F2-8D81-6D57E78F95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Mode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工作表1!$B$2:$B$6</c:f>
              <c:numCache>
                <c:formatCode>0.000</c:formatCode>
                <c:ptCount val="5"/>
                <c:pt idx="0">
                  <c:v>1</c:v>
                </c:pt>
                <c:pt idx="1">
                  <c:v>0.83840175705355646</c:v>
                </c:pt>
                <c:pt idx="2">
                  <c:v>0.58033451596553476</c:v>
                </c:pt>
                <c:pt idx="3">
                  <c:v>0.26365306639635078</c:v>
                </c:pt>
                <c:pt idx="4" formatCode="General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175-4F61-BF71-D3DF7533FDD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Mode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工作表1!$C$2:$C$6</c:f>
              <c:numCache>
                <c:formatCode>General</c:formatCode>
                <c:ptCount val="5"/>
                <c:pt idx="0">
                  <c:v>1</c:v>
                </c:pt>
                <c:pt idx="1">
                  <c:v>-0.18335815338793746</c:v>
                </c:pt>
                <c:pt idx="2">
                  <c:v>-1.0672002978406554</c:v>
                </c:pt>
                <c:pt idx="3">
                  <c:v>-0.86074708364358399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175-4F61-BF71-D3DF7533FDD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Mode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工作表1!$D$2:$D$6</c:f>
              <c:numCache>
                <c:formatCode>General</c:formatCode>
                <c:ptCount val="5"/>
                <c:pt idx="0">
                  <c:v>1</c:v>
                </c:pt>
                <c:pt idx="1">
                  <c:v>-1.6052255639097743</c:v>
                </c:pt>
                <c:pt idx="2">
                  <c:v>-0.19975563909774435</c:v>
                </c:pt>
                <c:pt idx="3">
                  <c:v>1.7513721804511277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175-4F61-BF71-D3DF7533FD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4405535"/>
        <c:axId val="1314415103"/>
      </c:scatterChart>
      <c:valAx>
        <c:axId val="13144055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15103"/>
        <c:crosses val="autoZero"/>
        <c:crossBetween val="midCat"/>
      </c:valAx>
      <c:valAx>
        <c:axId val="131441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055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4" Type="http://schemas.openxmlformats.org/officeDocument/2006/relationships/image" Target="../media/image7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8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98.wmf"/><Relationship Id="rId1" Type="http://schemas.openxmlformats.org/officeDocument/2006/relationships/image" Target="../media/image2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8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5" Type="http://schemas.openxmlformats.org/officeDocument/2006/relationships/image" Target="../media/image119.wmf"/><Relationship Id="rId4" Type="http://schemas.openxmlformats.org/officeDocument/2006/relationships/image" Target="../media/image115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5" Type="http://schemas.openxmlformats.org/officeDocument/2006/relationships/image" Target="../media/image119.wmf"/><Relationship Id="rId4" Type="http://schemas.openxmlformats.org/officeDocument/2006/relationships/image" Target="../media/image12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5" Type="http://schemas.openxmlformats.org/officeDocument/2006/relationships/image" Target="../media/image116.wmf"/><Relationship Id="rId4" Type="http://schemas.openxmlformats.org/officeDocument/2006/relationships/image" Target="../media/image129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image" Target="../media/image157.wmf"/><Relationship Id="rId1" Type="http://schemas.openxmlformats.org/officeDocument/2006/relationships/image" Target="../media/image156.wmf"/><Relationship Id="rId5" Type="http://schemas.openxmlformats.org/officeDocument/2006/relationships/image" Target="../media/image160.wmf"/><Relationship Id="rId4" Type="http://schemas.openxmlformats.org/officeDocument/2006/relationships/image" Target="../media/image159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18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10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同第</a:t>
            </a:r>
            <a:r>
              <a:rPr lang="en-US" altLang="zh-TW" dirty="0"/>
              <a:t>3</a:t>
            </a:r>
            <a:r>
              <a:rPr lang="zh-TW" altLang="en-US" dirty="0"/>
              <a:t>頁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095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11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用最有感覺的圖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74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21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同第三頁的圖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這個可以仔細想想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8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32.png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wmf"/><Relationship Id="rId11" Type="http://schemas.openxmlformats.org/officeDocument/2006/relationships/image" Target="../media/image35.png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31.wmf"/><Relationship Id="rId4" Type="http://schemas.openxmlformats.org/officeDocument/2006/relationships/image" Target="../media/image34.png"/><Relationship Id="rId9" Type="http://schemas.openxmlformats.org/officeDocument/2006/relationships/oleObject" Target="../embeddings/oleObject2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42.wmf"/><Relationship Id="rId4" Type="http://schemas.openxmlformats.org/officeDocument/2006/relationships/image" Target="../media/image43.png"/><Relationship Id="rId9" Type="http://schemas.openxmlformats.org/officeDocument/2006/relationships/oleObject" Target="../embeddings/oleObject2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46.wmf"/><Relationship Id="rId4" Type="http://schemas.openxmlformats.org/officeDocument/2006/relationships/image" Target="../media/image48.png"/><Relationship Id="rId9" Type="http://schemas.openxmlformats.org/officeDocument/2006/relationships/oleObject" Target="../embeddings/oleObject3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52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3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51.wmf"/><Relationship Id="rId5" Type="http://schemas.openxmlformats.org/officeDocument/2006/relationships/image" Target="../media/image54.png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53.png"/><Relationship Id="rId9" Type="http://schemas.openxmlformats.org/officeDocument/2006/relationships/image" Target="../media/image50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3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6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image" Target="../media/image71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43.bin"/><Relationship Id="rId12" Type="http://schemas.openxmlformats.org/officeDocument/2006/relationships/oleObject" Target="../embeddings/oleObject4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8.wmf"/><Relationship Id="rId11" Type="http://schemas.openxmlformats.org/officeDocument/2006/relationships/image" Target="../media/image70.wmf"/><Relationship Id="rId5" Type="http://schemas.openxmlformats.org/officeDocument/2006/relationships/oleObject" Target="../embeddings/oleObject42.bin"/><Relationship Id="rId15" Type="http://schemas.openxmlformats.org/officeDocument/2006/relationships/image" Target="../media/image72.wmf"/><Relationship Id="rId10" Type="http://schemas.openxmlformats.org/officeDocument/2006/relationships/oleObject" Target="../embeddings/oleObject44.bin"/><Relationship Id="rId4" Type="http://schemas.openxmlformats.org/officeDocument/2006/relationships/image" Target="../media/image73.png"/><Relationship Id="rId9" Type="http://schemas.openxmlformats.org/officeDocument/2006/relationships/image" Target="../media/image74.png"/><Relationship Id="rId14" Type="http://schemas.openxmlformats.org/officeDocument/2006/relationships/oleObject" Target="../embeddings/oleObject4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image" Target="../media/image77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0.emf"/><Relationship Id="rId12" Type="http://schemas.openxmlformats.org/officeDocument/2006/relationships/oleObject" Target="../embeddings/oleObject4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5.wmf"/><Relationship Id="rId11" Type="http://schemas.openxmlformats.org/officeDocument/2006/relationships/image" Target="../media/image76.wmf"/><Relationship Id="rId5" Type="http://schemas.openxmlformats.org/officeDocument/2006/relationships/oleObject" Target="../embeddings/oleObject47.bin"/><Relationship Id="rId15" Type="http://schemas.openxmlformats.org/officeDocument/2006/relationships/image" Target="../media/image78.wmf"/><Relationship Id="rId10" Type="http://schemas.openxmlformats.org/officeDocument/2006/relationships/oleObject" Target="../embeddings/oleObject48.bin"/><Relationship Id="rId4" Type="http://schemas.openxmlformats.org/officeDocument/2006/relationships/image" Target="../media/image79.png"/><Relationship Id="rId9" Type="http://schemas.openxmlformats.org/officeDocument/2006/relationships/image" Target="../media/image82.emf"/><Relationship Id="rId14" Type="http://schemas.openxmlformats.org/officeDocument/2006/relationships/oleObject" Target="../embeddings/oleObject50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oleObject" Target="../embeddings/oleObject51.bin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2.bin"/><Relationship Id="rId5" Type="http://schemas.openxmlformats.org/officeDocument/2006/relationships/chart" Target="../charts/chart1.xml"/><Relationship Id="rId4" Type="http://schemas.openxmlformats.org/officeDocument/2006/relationships/image" Target="../media/image83.wmf"/><Relationship Id="rId9" Type="http://schemas.openxmlformats.org/officeDocument/2006/relationships/image" Target="../media/image85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chart" Target="../charts/chart2.xml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54.bin"/><Relationship Id="rId9" Type="http://schemas.openxmlformats.org/officeDocument/2006/relationships/image" Target="../media/image88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chart" Target="../charts/chart3.xml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9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95.wmf"/><Relationship Id="rId4" Type="http://schemas.openxmlformats.org/officeDocument/2006/relationships/oleObject" Target="../embeddings/oleObject60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61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99.png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chart" Target="../charts/chart6.xml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63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chart" Target="../charts/chart7.xml"/><Relationship Id="rId7" Type="http://schemas.openxmlformats.org/officeDocument/2006/relationships/image" Target="../media/image10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64.bin"/><Relationship Id="rId9" Type="http://schemas.openxmlformats.org/officeDocument/2006/relationships/image" Target="../media/image102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3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2.wmf"/><Relationship Id="rId20" Type="http://schemas.openxmlformats.org/officeDocument/2006/relationships/image" Target="../media/image1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9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5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1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0.png"/><Relationship Id="rId5" Type="http://schemas.openxmlformats.org/officeDocument/2006/relationships/image" Target="../media/image960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7" Type="http://schemas.openxmlformats.org/officeDocument/2006/relationships/image" Target="../media/image98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960.png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11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chart" Target="../charts/chart8.xml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69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115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12.wmf"/><Relationship Id="rId12" Type="http://schemas.openxmlformats.org/officeDocument/2006/relationships/oleObject" Target="../embeddings/oleObject7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114.wmf"/><Relationship Id="rId5" Type="http://schemas.openxmlformats.org/officeDocument/2006/relationships/image" Target="../media/image118.emf"/><Relationship Id="rId15" Type="http://schemas.openxmlformats.org/officeDocument/2006/relationships/image" Target="../media/image116.wmf"/><Relationship Id="rId10" Type="http://schemas.openxmlformats.org/officeDocument/2006/relationships/oleObject" Target="../embeddings/oleObject72.bin"/><Relationship Id="rId4" Type="http://schemas.openxmlformats.org/officeDocument/2006/relationships/image" Target="../media/image117.emf"/><Relationship Id="rId9" Type="http://schemas.openxmlformats.org/officeDocument/2006/relationships/image" Target="../media/image113.wmf"/><Relationship Id="rId14" Type="http://schemas.openxmlformats.org/officeDocument/2006/relationships/oleObject" Target="../embeddings/oleObject74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13" Type="http://schemas.openxmlformats.org/officeDocument/2006/relationships/oleObject" Target="../embeddings/oleObject79.bin"/><Relationship Id="rId3" Type="http://schemas.openxmlformats.org/officeDocument/2006/relationships/image" Target="../media/image117.emf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11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114.wmf"/><Relationship Id="rId4" Type="http://schemas.openxmlformats.org/officeDocument/2006/relationships/image" Target="../media/image118.emf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119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oleObject" Target="../embeddings/oleObject84.bin"/><Relationship Id="rId3" Type="http://schemas.openxmlformats.org/officeDocument/2006/relationships/image" Target="../media/image124.emf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1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83.bin"/><Relationship Id="rId5" Type="http://schemas.openxmlformats.org/officeDocument/2006/relationships/oleObject" Target="../embeddings/oleObject80.bin"/><Relationship Id="rId10" Type="http://schemas.openxmlformats.org/officeDocument/2006/relationships/image" Target="../media/image122.wmf"/><Relationship Id="rId4" Type="http://schemas.openxmlformats.org/officeDocument/2006/relationships/image" Target="../media/image125.e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119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13" Type="http://schemas.openxmlformats.org/officeDocument/2006/relationships/oleObject" Target="../embeddings/oleObject89.bin"/><Relationship Id="rId3" Type="http://schemas.openxmlformats.org/officeDocument/2006/relationships/image" Target="../media/image130.emf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2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6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128.wmf"/><Relationship Id="rId4" Type="http://schemas.openxmlformats.org/officeDocument/2006/relationships/image" Target="../media/image131.em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16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13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9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8.wmf"/><Relationship Id="rId4" Type="http://schemas.openxmlformats.org/officeDocument/2006/relationships/image" Target="../media/image20.png"/><Relationship Id="rId9" Type="http://schemas.openxmlformats.org/officeDocument/2006/relationships/oleObject" Target="../embeddings/oleObject1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6.png"/><Relationship Id="rId4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41.png"/><Relationship Id="rId5" Type="http://schemas.openxmlformats.org/officeDocument/2006/relationships/image" Target="../media/image139.wmf"/><Relationship Id="rId4" Type="http://schemas.openxmlformats.org/officeDocument/2006/relationships/oleObject" Target="../embeddings/oleObject90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39.w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13" Type="http://schemas.openxmlformats.org/officeDocument/2006/relationships/image" Target="../media/image161.emf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160.wmf"/><Relationship Id="rId17" Type="http://schemas.openxmlformats.org/officeDocument/2006/relationships/image" Target="../media/image165.e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64.e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57.w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4.bin"/><Relationship Id="rId15" Type="http://schemas.openxmlformats.org/officeDocument/2006/relationships/image" Target="../media/image163.emf"/><Relationship Id="rId10" Type="http://schemas.openxmlformats.org/officeDocument/2006/relationships/image" Target="../media/image159.wmf"/><Relationship Id="rId4" Type="http://schemas.openxmlformats.org/officeDocument/2006/relationships/image" Target="../media/image156.wmf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16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69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13" Type="http://schemas.openxmlformats.org/officeDocument/2006/relationships/image" Target="../media/image172.png"/><Relationship Id="rId3" Type="http://schemas.openxmlformats.org/officeDocument/2006/relationships/image" Target="../media/image170.png"/><Relationship Id="rId7" Type="http://schemas.openxmlformats.org/officeDocument/2006/relationships/image" Target="../media/image28.wmf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00.bin"/><Relationship Id="rId11" Type="http://schemas.openxmlformats.org/officeDocument/2006/relationships/oleObject" Target="../embeddings/oleObject103.bin"/><Relationship Id="rId5" Type="http://schemas.openxmlformats.org/officeDocument/2006/relationships/image" Target="../media/image18.wmf"/><Relationship Id="rId10" Type="http://schemas.openxmlformats.org/officeDocument/2006/relationships/image" Target="../media/image171.png"/><Relationship Id="rId4" Type="http://schemas.openxmlformats.org/officeDocument/2006/relationships/oleObject" Target="../embeddings/oleObject99.bin"/><Relationship Id="rId9" Type="http://schemas.openxmlformats.org/officeDocument/2006/relationships/oleObject" Target="../embeddings/oleObject102.bin"/><Relationship Id="rId14" Type="http://schemas.openxmlformats.org/officeDocument/2006/relationships/image" Target="../media/image1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5.wmf"/><Relationship Id="rId5" Type="http://schemas.openxmlformats.org/officeDocument/2006/relationships/image" Target="../media/image27.pn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6.png"/><Relationship Id="rId9" Type="http://schemas.openxmlformats.org/officeDocument/2006/relationships/image" Target="../media/image24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30.wmf"/><Relationship Id="rId3" Type="http://schemas.openxmlformats.org/officeDocument/2006/relationships/image" Target="../media/image32.png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3.png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9.wmf"/><Relationship Id="rId5" Type="http://schemas.openxmlformats.org/officeDocument/2006/relationships/image" Target="../media/image18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7.bin"/><Relationship Id="rId9" Type="http://schemas.openxmlformats.org/officeDocument/2006/relationships/oleObject" Target="../embeddings/oleObject20.bin"/><Relationship Id="rId14" Type="http://schemas.openxmlformats.org/officeDocument/2006/relationships/oleObject" Target="../embeddings/oleObject2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6382"/>
            <a:ext cx="6095238" cy="4571429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804374" cy="701731"/>
          </a:xfrm>
        </p:spPr>
        <p:txBody>
          <a:bodyPr/>
          <a:lstStyle/>
          <a:p>
            <a:r>
              <a:rPr lang="en-US" altLang="zh-TW" dirty="0"/>
              <a:t>Procedure B - Fast 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7399714"/>
              </p:ext>
            </p:extLst>
          </p:nvPr>
        </p:nvGraphicFramePr>
        <p:xfrm>
          <a:off x="9154882" y="4861036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14" name="Equation" r:id="rId5" imgW="1422360" imgH="380880" progId="Equation.DSMT4">
                  <p:embed/>
                </p:oleObj>
              </mc:Choice>
              <mc:Fallback>
                <p:oleObj name="Equation" r:id="rId5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54882" y="4861036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294040"/>
              </p:ext>
            </p:extLst>
          </p:nvPr>
        </p:nvGraphicFramePr>
        <p:xfrm>
          <a:off x="9154882" y="1993500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15" name="Equation" r:id="rId7" imgW="2552400" imgH="1117440" progId="Equation.DSMT4">
                  <p:embed/>
                </p:oleObj>
              </mc:Choice>
              <mc:Fallback>
                <p:oleObj name="Equation" r:id="rId7" imgW="255240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54882" y="1993500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247511"/>
              </p:ext>
            </p:extLst>
          </p:nvPr>
        </p:nvGraphicFramePr>
        <p:xfrm>
          <a:off x="9154882" y="3380720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16" name="Equation" r:id="rId9" imgW="2641320" imgH="850680" progId="Equation.DSMT4">
                  <p:embed/>
                </p:oleObj>
              </mc:Choice>
              <mc:Fallback>
                <p:oleObj name="Equation" r:id="rId9" imgW="2641320" imgH="850680" progId="Equation.DSMT4">
                  <p:embed/>
                  <p:pic>
                    <p:nvPicPr>
                      <p:cNvPr id="35" name="物件 3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54882" y="3380720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3890739" y="269531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995653" y="288552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34278" y="31111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177818" y="3309285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282732" y="3527747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420595" y="3709682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7917367" y="241981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7839308" y="2669723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7738948" y="288287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7677615" y="3111100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7554953" y="3309285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393261" y="3527747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7320777" y="3698531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725696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V="1">
            <a:off x="4790221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631" y="17352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Multi-Cut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19" name="文字方塊 18"/>
          <p:cNvSpPr txBox="1"/>
          <p:nvPr/>
        </p:nvSpPr>
        <p:spPr>
          <a:xfrm>
            <a:off x="9027617" y="189124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56533" y="5139640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9203276" y="2421200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203276" y="4144911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61168" y="488018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56359" y="2945202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1963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693"/>
            <a:ext cx="6095238" cy="45714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7947345" y="920889"/>
            <a:ext cx="240065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現行鋼筋配置示意圖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819104" y="3369509"/>
            <a:ext cx="2657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最佳化鋼筋配置示意圖</a:t>
            </a:r>
          </a:p>
        </p:txBody>
      </p:sp>
      <p:sp>
        <p:nvSpPr>
          <p:cNvPr id="21" name="矩形 20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977327" y="4891484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477689" y="5100662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5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3243" y="1733529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Design Shear - 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59389"/>
              </p:ext>
            </p:extLst>
          </p:nvPr>
        </p:nvGraphicFramePr>
        <p:xfrm>
          <a:off x="7817770" y="2556952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63" name="Equation" r:id="rId5" imgW="1422360" imgH="355320" progId="Equation.DSMT4">
                  <p:embed/>
                </p:oleObj>
              </mc:Choice>
              <mc:Fallback>
                <p:oleObj name="Equation" r:id="rId5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17770" y="2556952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971776"/>
              </p:ext>
            </p:extLst>
          </p:nvPr>
        </p:nvGraphicFramePr>
        <p:xfrm>
          <a:off x="7817770" y="3313257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64" name="Equation" r:id="rId7" imgW="469800" imgH="330120" progId="Equation.DSMT4">
                  <p:embed/>
                </p:oleObj>
              </mc:Choice>
              <mc:Fallback>
                <p:oleObj name="Equation" r:id="rId7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17770" y="3313257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7538489" y="3838357"/>
            <a:ext cx="0" cy="19599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793464"/>
              </p:ext>
            </p:extLst>
          </p:nvPr>
        </p:nvGraphicFramePr>
        <p:xfrm>
          <a:off x="7817770" y="4437340"/>
          <a:ext cx="3733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65" name="Equation" r:id="rId9" imgW="3733560" imgH="761760" progId="Equation.DSMT4">
                  <p:embed/>
                </p:oleObj>
              </mc:Choice>
              <mc:Fallback>
                <p:oleObj name="Equation" r:id="rId9" imgW="373356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17770" y="4437340"/>
                        <a:ext cx="37338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/>
          <p:nvPr/>
        </p:nvCxnSpPr>
        <p:spPr>
          <a:xfrm>
            <a:off x="7538494" y="3118357"/>
            <a:ext cx="0" cy="72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2281" y="1734505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62475"/>
              </p:ext>
            </p:extLst>
          </p:nvPr>
        </p:nvGraphicFramePr>
        <p:xfrm>
          <a:off x="8610600" y="4878395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18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4878395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82438"/>
              </p:ext>
            </p:extLst>
          </p:nvPr>
        </p:nvGraphicFramePr>
        <p:xfrm>
          <a:off x="8610600" y="2217697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19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600" y="2217697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062010"/>
              </p:ext>
            </p:extLst>
          </p:nvPr>
        </p:nvGraphicFramePr>
        <p:xfrm>
          <a:off x="8610600" y="3872992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20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10600" y="3872992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單箭頭接點 22"/>
          <p:cNvCxnSpPr/>
          <p:nvPr/>
        </p:nvCxnSpPr>
        <p:spPr>
          <a:xfrm>
            <a:off x="7357736" y="4020331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964629"/>
              </p:ext>
            </p:extLst>
          </p:nvPr>
        </p:nvGraphicFramePr>
        <p:xfrm>
          <a:off x="1631200" y="3083256"/>
          <a:ext cx="1054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21" name="Equation" r:id="rId11" imgW="1054080" imgH="1054080" progId="Equation.DSMT4">
                  <p:embed/>
                </p:oleObj>
              </mc:Choice>
              <mc:Fallback>
                <p:oleObj name="Equation" r:id="rId11" imgW="105408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1200" y="3083256"/>
                        <a:ext cx="10541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432156" y="4146191"/>
            <a:ext cx="11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1148114" y="3904680"/>
            <a:ext cx="73994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5.11.5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515600" y="4146191"/>
            <a:ext cx="478465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400" y="173160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400" y="1731600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630601"/>
              </p:ext>
            </p:extLst>
          </p:nvPr>
        </p:nvGraphicFramePr>
        <p:xfrm>
          <a:off x="7670800" y="4120032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42" name="Equation" r:id="rId6" imgW="3682800" imgH="685800" progId="Equation.DSMT4">
                  <p:embed/>
                </p:oleObj>
              </mc:Choice>
              <mc:Fallback>
                <p:oleObj name="Equation" r:id="rId6" imgW="3682800" imgH="6858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0" y="4120032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3"/>
          <p:cNvCxnSpPr/>
          <p:nvPr/>
        </p:nvCxnSpPr>
        <p:spPr>
          <a:xfrm>
            <a:off x="7549116" y="400103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635791" y="1954538"/>
            <a:ext cx="29133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131"/>
              </p:ext>
            </p:extLst>
          </p:nvPr>
        </p:nvGraphicFramePr>
        <p:xfrm>
          <a:off x="5346591" y="1325888"/>
          <a:ext cx="1333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43" name="Equation" r:id="rId8" imgW="1333440" imgH="609480" progId="Equation.DSMT4">
                  <p:embed/>
                </p:oleObj>
              </mc:Choice>
              <mc:Fallback>
                <p:oleObj name="Equation" r:id="rId8" imgW="1333440" imgH="60948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591" y="1325888"/>
                        <a:ext cx="1333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756676" y="2906665"/>
            <a:ext cx="252000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026735" y="4132052"/>
            <a:ext cx="2157772" cy="126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177888" y="2906665"/>
            <a:ext cx="98795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80703"/>
              </p:ext>
            </p:extLst>
          </p:nvPr>
        </p:nvGraphicFramePr>
        <p:xfrm>
          <a:off x="4917180" y="599274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44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7180" y="599274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889445"/>
              </p:ext>
            </p:extLst>
          </p:nvPr>
        </p:nvGraphicFramePr>
        <p:xfrm>
          <a:off x="7074012" y="5997244"/>
          <a:ext cx="190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45" name="Equation" r:id="rId12" imgW="190514" imgH="600191" progId="Equation.DSMT4">
                  <p:embed/>
                </p:oleObj>
              </mc:Choice>
              <mc:Fallback>
                <p:oleObj name="Equation" r:id="rId12" imgW="190514" imgH="6001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74012" y="5997244"/>
                        <a:ext cx="19050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Flexural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911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382" y="1731600"/>
            <a:ext cx="6095238" cy="4571429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Optimization vs Convention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sp>
        <p:nvSpPr>
          <p:cNvPr id="34" name="文字方塊 33"/>
          <p:cNvSpPr txBox="1"/>
          <p:nvPr/>
        </p:nvSpPr>
        <p:spPr>
          <a:xfrm>
            <a:off x="1062381" y="260613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982714" y="381720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801117" y="22686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439202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71036" y="5142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70073" y="4814029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60673" y="2584872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130106" y="2257999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844576" y="5375406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489902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866470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0225344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866470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527264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10225344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10947965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143684" y="3754834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91560" y="460031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439202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0947965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9143684" y="475445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998102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6998102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243514" y="3790627"/>
            <a:ext cx="552395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243514" y="4380043"/>
            <a:ext cx="56041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77327" y="5061608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477689" y="5270786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8" grpId="0" animBg="1"/>
      <p:bldP spid="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0400" y="15804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Factors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453423" y="3431391"/>
            <a:ext cx="1707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172077" y="2856163"/>
            <a:ext cx="13298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29178"/>
              </p:ext>
            </p:extLst>
          </p:nvPr>
        </p:nvGraphicFramePr>
        <p:xfrm>
          <a:off x="9407968" y="3241675"/>
          <a:ext cx="2070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67" name="Equation" r:id="rId4" imgW="2070000" imgH="380880" progId="Equation.DSMT4">
                  <p:embed/>
                </p:oleObj>
              </mc:Choice>
              <mc:Fallback>
                <p:oleObj name="Equation" r:id="rId4" imgW="2070000" imgH="3808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07968" y="3241675"/>
                        <a:ext cx="2070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2647508" y="3069876"/>
            <a:ext cx="25624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068177"/>
              </p:ext>
            </p:extLst>
          </p:nvPr>
        </p:nvGraphicFramePr>
        <p:xfrm>
          <a:off x="9407968" y="2554431"/>
          <a:ext cx="1206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68" name="Equation" r:id="rId6" imgW="1206360" imgH="304560" progId="Equation.DSMT4">
                  <p:embed/>
                </p:oleObj>
              </mc:Choice>
              <mc:Fallback>
                <p:oleObj name="Equation" r:id="rId6" imgW="12063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07968" y="2554431"/>
                        <a:ext cx="1206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線單箭頭接點 14"/>
          <p:cNvCxnSpPr/>
          <p:nvPr/>
        </p:nvCxnSpPr>
        <p:spPr>
          <a:xfrm>
            <a:off x="8325293" y="2706831"/>
            <a:ext cx="8355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800289" y="2446536"/>
            <a:ext cx="496800" cy="11952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79545" y="2100435"/>
            <a:ext cx="396000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8239"/>
            <a:ext cx="6095238" cy="457142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563542" y="2638250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240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701731"/>
          </a:xfrm>
        </p:spPr>
        <p:txBody>
          <a:bodyPr/>
          <a:lstStyle/>
          <a:p>
            <a:r>
              <a:rPr lang="en-US" altLang="zh-TW" dirty="0"/>
              <a:t>Moment Slope </a:t>
            </a:r>
            <a:r>
              <a:rPr lang="en-US" altLang="zh-TW" dirty="0">
                <a:solidFill>
                  <a:schemeClr val="accent2"/>
                </a:solidFill>
              </a:rPr>
              <a:t>Large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6" cy="6923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10896599" y="2597668"/>
            <a:ext cx="457201" cy="542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3746916" y="2579727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/>
          <p:cNvCxnSpPr/>
          <p:nvPr/>
        </p:nvCxnSpPr>
        <p:spPr>
          <a:xfrm>
            <a:off x="3211032" y="2707787"/>
            <a:ext cx="0" cy="144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092"/>
            <a:ext cx="6090589" cy="4561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165660" y="267556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10498717" y="2578163"/>
            <a:ext cx="442185" cy="559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176"/>
            <a:ext cx="6090589" cy="4561200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H="1">
            <a:off x="10892133" y="2578163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532145" y="275462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092456" cy="19149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942800"/>
            <a:ext cx="6093199" cy="19152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11621386" y="2489724"/>
            <a:ext cx="0" cy="18720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1621386" y="2707787"/>
            <a:ext cx="0" cy="166204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1621386" y="3721396"/>
            <a:ext cx="0" cy="6408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1621386" y="3925740"/>
            <a:ext cx="0" cy="4440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5029518" cy="82952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Slope </a:t>
            </a: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262157" y="3803901"/>
            <a:ext cx="0" cy="137469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52" y="1743442"/>
            <a:ext cx="6091206" cy="4561661"/>
          </a:xfrm>
          <a:prstGeom prst="rect">
            <a:avLst/>
          </a:prstGeom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37654"/>
              </p:ext>
            </p:extLst>
          </p:nvPr>
        </p:nvGraphicFramePr>
        <p:xfrm>
          <a:off x="7548232" y="4873795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22" name="Equation" r:id="rId5" imgW="2209680" imgH="304560" progId="Equation.DSMT4">
                  <p:embed/>
                </p:oleObj>
              </mc:Choice>
              <mc:Fallback>
                <p:oleObj name="Equation" r:id="rId5" imgW="2209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232" y="4873795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005630"/>
              </p:ext>
            </p:extLst>
          </p:nvPr>
        </p:nvGraphicFramePr>
        <p:xfrm>
          <a:off x="7543528" y="3803901"/>
          <a:ext cx="2324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23" name="Equation" r:id="rId7" imgW="2323800" imgH="672840" progId="Equation.DSMT4">
                  <p:embed/>
                </p:oleObj>
              </mc:Choice>
              <mc:Fallback>
                <p:oleObj name="Equation" r:id="rId7" imgW="232380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3528" y="3803901"/>
                        <a:ext cx="23241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H="1">
            <a:off x="4674629" y="3063652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314641" y="3221961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09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2035" y="1788127"/>
            <a:ext cx="5048818" cy="164205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256979" y="3647724"/>
            <a:ext cx="0" cy="225008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028038"/>
              </p:ext>
            </p:extLst>
          </p:nvPr>
        </p:nvGraphicFramePr>
        <p:xfrm>
          <a:off x="7548414" y="3647724"/>
          <a:ext cx="3403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58" name="Equation" r:id="rId5" imgW="3403440" imgH="1117440" progId="Equation.DSMT4">
                  <p:embed/>
                </p:oleObj>
              </mc:Choice>
              <mc:Fallback>
                <p:oleObj name="Equation" r:id="rId5" imgW="340344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414" y="3647724"/>
                        <a:ext cx="34036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18527"/>
              </p:ext>
            </p:extLst>
          </p:nvPr>
        </p:nvGraphicFramePr>
        <p:xfrm>
          <a:off x="7548414" y="4879419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59" name="Equation" r:id="rId7" imgW="2209680" imgH="304560" progId="Equation.DSMT4">
                  <p:embed/>
                </p:oleObj>
              </mc:Choice>
              <mc:Fallback>
                <p:oleObj name="Equation" r:id="rId7" imgW="220968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8414" y="4879419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10"/>
            <a:ext cx="6095238" cy="4571429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4561367" y="1681774"/>
            <a:ext cx="8268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385256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18406"/>
              </p:ext>
            </p:extLst>
          </p:nvPr>
        </p:nvGraphicFramePr>
        <p:xfrm>
          <a:off x="4690882" y="1130242"/>
          <a:ext cx="876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0" name="Equation" r:id="rId10" imgW="876240" imgH="330120" progId="Equation.DSMT4">
                  <p:embed/>
                </p:oleObj>
              </mc:Choice>
              <mc:Fallback>
                <p:oleObj name="Equation" r:id="rId10" imgW="8762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0882" y="1130242"/>
                        <a:ext cx="876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接點 29"/>
          <p:cNvCxnSpPr/>
          <p:nvPr/>
        </p:nvCxnSpPr>
        <p:spPr>
          <a:xfrm>
            <a:off x="4561367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4869711" y="1681774"/>
            <a:ext cx="5155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869711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物件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56771"/>
              </p:ext>
            </p:extLst>
          </p:nvPr>
        </p:nvGraphicFramePr>
        <p:xfrm>
          <a:off x="4676633" y="1130242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1" name="Equation" r:id="rId12" imgW="901440" imgH="330120" progId="Equation.DSMT4">
                  <p:embed/>
                </p:oleObj>
              </mc:Choice>
              <mc:Fallback>
                <p:oleObj name="Equation" r:id="rId12" imgW="901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76633" y="1130242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632896"/>
              </p:ext>
            </p:extLst>
          </p:nvPr>
        </p:nvGraphicFramePr>
        <p:xfrm>
          <a:off x="7548414" y="5593004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2" name="Equation" r:id="rId14" imgW="2247840" imgH="304560" progId="Equation.DSMT4">
                  <p:embed/>
                </p:oleObj>
              </mc:Choice>
              <mc:Fallback>
                <p:oleObj name="Equation" r:id="rId14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48414" y="5593004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032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20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11127016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22401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127016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41540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167968"/>
              </p:ext>
            </p:extLst>
          </p:nvPr>
        </p:nvGraphicFramePr>
        <p:xfrm>
          <a:off x="1061558" y="3424777"/>
          <a:ext cx="80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2" name="Equation" r:id="rId5" imgW="799920" imgH="304560" progId="Equation.DSMT4">
                  <p:embed/>
                </p:oleObj>
              </mc:Choice>
              <mc:Fallback>
                <p:oleObj name="Equation" r:id="rId5" imgW="799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1558" y="3424777"/>
                        <a:ext cx="800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768" y="2002005"/>
            <a:ext cx="4031551" cy="10754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80" y="4153371"/>
            <a:ext cx="4031551" cy="8682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558" y="5606678"/>
            <a:ext cx="10918783" cy="799200"/>
          </a:xfrm>
          <a:prstGeom prst="rect">
            <a:avLst/>
          </a:prstGeom>
        </p:spPr>
      </p:pic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807554"/>
              </p:ext>
            </p:extLst>
          </p:nvPr>
        </p:nvGraphicFramePr>
        <p:xfrm>
          <a:off x="6087268" y="1991372"/>
          <a:ext cx="14732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3" name="Equation" r:id="rId10" imgW="1473120" imgH="672840" progId="Equation.DSMT4">
                  <p:embed/>
                </p:oleObj>
              </mc:Choice>
              <mc:Fallback>
                <p:oleObj name="Equation" r:id="rId10" imgW="1473120" imgH="67284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87268" y="1991372"/>
                        <a:ext cx="14732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247918"/>
              </p:ext>
            </p:extLst>
          </p:nvPr>
        </p:nvGraphicFramePr>
        <p:xfrm>
          <a:off x="8243964" y="2175522"/>
          <a:ext cx="1397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4" name="Equation" r:id="rId12" imgW="1396800" imgH="304560" progId="Equation.DSMT4">
                  <p:embed/>
                </p:oleObj>
              </mc:Choice>
              <mc:Fallback>
                <p:oleObj name="Equation" r:id="rId12" imgW="139680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43964" y="2175522"/>
                        <a:ext cx="1397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580923"/>
              </p:ext>
            </p:extLst>
          </p:nvPr>
        </p:nvGraphicFramePr>
        <p:xfrm>
          <a:off x="6057900" y="3424777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5" name="Equation" r:id="rId14" imgW="2552400" imgH="1117440" progId="Equation.DSMT4">
                  <p:embed/>
                </p:oleObj>
              </mc:Choice>
              <mc:Fallback>
                <p:oleObj name="Equation" r:id="rId14" imgW="2552400" imgH="111744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057900" y="3424777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Top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265414"/>
              </p:ext>
            </p:extLst>
          </p:nvPr>
        </p:nvGraphicFramePr>
        <p:xfrm>
          <a:off x="7246304" y="847725"/>
          <a:ext cx="3175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44" name="Equation" r:id="rId3" imgW="3174840" imgH="609480" progId="Equation.DSMT4">
                  <p:embed/>
                </p:oleObj>
              </mc:Choice>
              <mc:Fallback>
                <p:oleObj name="Equation" r:id="rId3" imgW="31748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6304" y="847725"/>
                        <a:ext cx="3175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圖表 12"/>
          <p:cNvGraphicFramePr/>
          <p:nvPr>
            <p:extLst>
              <p:ext uri="{D42A27DB-BD31-4B8C-83A1-F6EECF244321}">
                <p14:modId xmlns:p14="http://schemas.microsoft.com/office/powerpoint/2010/main" val="1390140853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209804"/>
              </p:ext>
            </p:extLst>
          </p:nvPr>
        </p:nvGraphicFramePr>
        <p:xfrm>
          <a:off x="10596000" y="3983521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45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3983521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接點 8"/>
          <p:cNvCxnSpPr/>
          <p:nvPr/>
        </p:nvCxnSpPr>
        <p:spPr>
          <a:xfrm>
            <a:off x="2286000" y="321103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2286000" y="4104171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499730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15938"/>
              </p:ext>
            </p:extLst>
          </p:nvPr>
        </p:nvGraphicFramePr>
        <p:xfrm>
          <a:off x="10596000" y="30903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46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30903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8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475412" cy="701731"/>
          </a:xfrm>
        </p:spPr>
        <p:txBody>
          <a:bodyPr/>
          <a:lstStyle/>
          <a:p>
            <a:r>
              <a:rPr lang="en-US" altLang="zh-TW" dirty="0"/>
              <a:t>Bottom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230879538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040540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2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18374"/>
              </p:ext>
            </p:extLst>
          </p:nvPr>
        </p:nvGraphicFramePr>
        <p:xfrm>
          <a:off x="10596000" y="2314207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3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2314207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接點 9"/>
          <p:cNvCxnSpPr/>
          <p:nvPr/>
        </p:nvCxnSpPr>
        <p:spPr>
          <a:xfrm>
            <a:off x="2286000" y="2030819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2434857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2838895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899077"/>
              </p:ext>
            </p:extLst>
          </p:nvPr>
        </p:nvGraphicFramePr>
        <p:xfrm>
          <a:off x="10596000" y="1910169"/>
          <a:ext cx="863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4" name="Equation" r:id="rId8" imgW="863280" imgH="241200" progId="Equation.DSMT4">
                  <p:embed/>
                </p:oleObj>
              </mc:Choice>
              <mc:Fallback>
                <p:oleObj name="Equation" r:id="rId8" imgW="863280" imgH="24120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1910169"/>
                        <a:ext cx="863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4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2400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21398" cy="701731"/>
          </a:xfrm>
        </p:spPr>
        <p:txBody>
          <a:bodyPr/>
          <a:lstStyle/>
          <a:p>
            <a:r>
              <a:rPr lang="en-US" altLang="zh-TW" dirty="0"/>
              <a:t>Middle Less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9138050" y="51194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65163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14645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42812" y="4798969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55594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105076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49875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4%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018870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4%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979125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142809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147608" cy="701731"/>
          </a:xfrm>
        </p:spPr>
        <p:txBody>
          <a:bodyPr/>
          <a:lstStyle/>
          <a:p>
            <a:r>
              <a:rPr lang="en-US" altLang="zh-TW" dirty="0"/>
              <a:t>Middle More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1168800" y="4438751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047145" y="4788150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66155" y="3730552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44621" y="4926881"/>
            <a:ext cx="180000" cy="64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079120" y="4195334"/>
            <a:ext cx="846000" cy="82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6%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50603" y="5019402"/>
            <a:ext cx="72000" cy="56174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0577205" y="4753646"/>
            <a:ext cx="252000" cy="82675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192407" y="5258704"/>
            <a:ext cx="532800" cy="3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2%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1152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664459" y="4769613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5459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7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Total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764045395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34154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2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718362"/>
              </p:ext>
            </p:extLst>
          </p:nvPr>
        </p:nvGraphicFramePr>
        <p:xfrm>
          <a:off x="10596000" y="3292408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3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3292408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接點 9"/>
          <p:cNvCxnSpPr/>
          <p:nvPr/>
        </p:nvCxnSpPr>
        <p:spPr>
          <a:xfrm>
            <a:off x="2286000" y="281762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3413058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3987224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447294"/>
              </p:ext>
            </p:extLst>
          </p:nvPr>
        </p:nvGraphicFramePr>
        <p:xfrm>
          <a:off x="10583863" y="269657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4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83863" y="269657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568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69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8091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9923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207624" y="1914260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36540" y="516265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62381" y="244421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82714" y="3655278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01117" y="2106707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91560" y="4438391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71036" y="4969986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870073" y="4652104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6383283" y="2444214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83283" y="4167925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30106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77327" y="4891484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77689" y="5100662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844576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6834911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</p:txBody>
      </p:sp>
    </p:spTree>
    <p:extLst>
      <p:ext uri="{BB962C8B-B14F-4D97-AF65-F5344CB8AC3E}">
        <p14:creationId xmlns:p14="http://schemas.microsoft.com/office/powerpoint/2010/main" val="3446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5" grpId="0" animBg="1"/>
      <p:bldP spid="26" grpId="0" animBg="1"/>
      <p:bldP spid="29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圖表 14"/>
          <p:cNvGraphicFramePr/>
          <p:nvPr>
            <p:extLst>
              <p:ext uri="{D42A27DB-BD31-4B8C-83A1-F6EECF244321}">
                <p14:modId xmlns:p14="http://schemas.microsoft.com/office/powerpoint/2010/main" val="3390528480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43515" cy="701731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#8 =&gt; #10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403346"/>
              </p:ext>
            </p:extLst>
          </p:nvPr>
        </p:nvGraphicFramePr>
        <p:xfrm>
          <a:off x="7293935" y="848400"/>
          <a:ext cx="457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29" name="Equation" r:id="rId4" imgW="4572000" imgH="609480" progId="Equation.DSMT4">
                  <p:embed/>
                </p:oleObj>
              </mc:Choice>
              <mc:Fallback>
                <p:oleObj name="Equation" r:id="rId4" imgW="45720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93935" y="848400"/>
                        <a:ext cx="4572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接點 4"/>
          <p:cNvCxnSpPr/>
          <p:nvPr/>
        </p:nvCxnSpPr>
        <p:spPr>
          <a:xfrm>
            <a:off x="2179673" y="2296632"/>
            <a:ext cx="82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986854" cy="1311128"/>
          </a:xfrm>
        </p:spPr>
        <p:txBody>
          <a:bodyPr/>
          <a:lstStyle/>
          <a:p>
            <a:r>
              <a:rPr lang="en-US" altLang="zh-TW" dirty="0"/>
              <a:t>Convention </a:t>
            </a:r>
            <a:r>
              <a:rPr lang="en-US" altLang="zh-TW" dirty="0">
                <a:solidFill>
                  <a:schemeClr val="accent1"/>
                </a:solidFill>
              </a:rPr>
              <a:t>Increase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118932" y="2583999"/>
            <a:ext cx="425861" cy="10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65793" y="3657203"/>
            <a:ext cx="1548000" cy="252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136197" y="2584004"/>
            <a:ext cx="425861" cy="10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949570" y="5247467"/>
            <a:ext cx="595223" cy="2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22419" y="5247467"/>
            <a:ext cx="595223" cy="2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214170" y="2307555"/>
            <a:ext cx="610653" cy="127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13%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077476" y="2307555"/>
            <a:ext cx="666000" cy="127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5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361309" cy="131112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Different Stories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96595066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679777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54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單箭頭接點 4"/>
          <p:cNvCxnSpPr/>
          <p:nvPr/>
        </p:nvCxnSpPr>
        <p:spPr>
          <a:xfrm flipV="1">
            <a:off x="8452884" y="1807535"/>
            <a:ext cx="839972" cy="839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21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38216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5521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2648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5521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428407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126487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907871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7871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4128494" y="3737582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5290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39203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3918204" y="1748212"/>
            <a:ext cx="60866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物件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95907"/>
              </p:ext>
            </p:extLst>
          </p:nvPr>
        </p:nvGraphicFramePr>
        <p:xfrm>
          <a:off x="3511336" y="1333157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66" name="Equation" r:id="rId4" imgW="1422360" imgH="380880" progId="Equation.DSMT4">
                  <p:embed/>
                </p:oleObj>
              </mc:Choice>
              <mc:Fallback>
                <p:oleObj name="Equation" r:id="rId4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1336" y="1333157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6823079" y="2715848"/>
            <a:ext cx="5197898" cy="171739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Does Not</a:t>
            </a:r>
          </a:p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Meet Specifications</a:t>
            </a:r>
          </a:p>
        </p:txBody>
      </p: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285514"/>
              </p:ext>
            </p:extLst>
          </p:nvPr>
        </p:nvGraphicFramePr>
        <p:xfrm>
          <a:off x="4188806" y="3514351"/>
          <a:ext cx="292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67" name="Equation" r:id="rId6" imgW="291960" imgH="241200" progId="Equation.DSMT4">
                  <p:embed/>
                </p:oleObj>
              </mc:Choice>
              <mc:Fallback>
                <p:oleObj name="Equation" r:id="rId6" imgW="291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88806" y="3514351"/>
                        <a:ext cx="292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物件 31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872163"/>
              </p:ext>
            </p:extLst>
          </p:nvPr>
        </p:nvGraphicFramePr>
        <p:xfrm>
          <a:off x="2460350" y="5985484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68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60350" y="5985484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物件 32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286569"/>
              </p:ext>
            </p:extLst>
          </p:nvPr>
        </p:nvGraphicFramePr>
        <p:xfrm>
          <a:off x="4016958" y="5985484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69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16958" y="5985484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25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977800"/>
              </p:ext>
            </p:extLst>
          </p:nvPr>
        </p:nvGraphicFramePr>
        <p:xfrm>
          <a:off x="6809028" y="847725"/>
          <a:ext cx="3619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9" name="Equation" r:id="rId4" imgW="3619440" imgH="609480" progId="Equation.DSMT4">
                  <p:embed/>
                </p:oleObj>
              </mc:Choice>
              <mc:Fallback>
                <p:oleObj name="Equation" r:id="rId4" imgW="36194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09028" y="847725"/>
                        <a:ext cx="3619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圖表 17"/>
          <p:cNvGraphicFramePr/>
          <p:nvPr>
            <p:extLst>
              <p:ext uri="{D42A27DB-BD31-4B8C-83A1-F6EECF244321}">
                <p14:modId xmlns:p14="http://schemas.microsoft.com/office/powerpoint/2010/main" val="18739080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Shear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graphicFrame>
        <p:nvGraphicFramePr>
          <p:cNvPr id="8" name="圖表 7"/>
          <p:cNvGraphicFramePr/>
          <p:nvPr>
            <p:extLst>
              <p:ext uri="{D42A27DB-BD31-4B8C-83A1-F6EECF244321}">
                <p14:modId xmlns:p14="http://schemas.microsoft.com/office/powerpoint/2010/main" val="3697067331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025718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1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663602"/>
              </p:ext>
            </p:extLst>
          </p:nvPr>
        </p:nvGraphicFramePr>
        <p:xfrm>
          <a:off x="10583863" y="2239776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2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83863" y="2239776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接點 10"/>
          <p:cNvCxnSpPr/>
          <p:nvPr/>
        </p:nvCxnSpPr>
        <p:spPr>
          <a:xfrm>
            <a:off x="2286000" y="2158402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2360427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2286000" y="2562452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7022"/>
              </p:ext>
            </p:extLst>
          </p:nvPr>
        </p:nvGraphicFramePr>
        <p:xfrm>
          <a:off x="10596000" y="1917102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3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1917102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819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826432" y="3063597"/>
            <a:ext cx="186204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5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169606"/>
              </p:ext>
            </p:extLst>
          </p:nvPr>
        </p:nvGraphicFramePr>
        <p:xfrm>
          <a:off x="89645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2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645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7544406" y="4444185"/>
            <a:ext cx="145809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19" name="直線接點 18"/>
          <p:cNvCxnSpPr/>
          <p:nvPr/>
        </p:nvCxnSpPr>
        <p:spPr>
          <a:xfrm>
            <a:off x="7188985" y="4444185"/>
            <a:ext cx="0" cy="115041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539819" y="5167176"/>
            <a:ext cx="24214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5, 6m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7540714" y="3063597"/>
            <a:ext cx="1871666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279835"/>
              </p:ext>
            </p:extLst>
          </p:nvPr>
        </p:nvGraphicFramePr>
        <p:xfrm>
          <a:off x="96884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9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884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8268306" y="4406085"/>
            <a:ext cx="138435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27" name="直線接點 26"/>
          <p:cNvCxnSpPr/>
          <p:nvPr/>
        </p:nvCxnSpPr>
        <p:spPr>
          <a:xfrm flipH="1">
            <a:off x="7912885" y="4406085"/>
            <a:ext cx="2390" cy="118851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263719" y="5167176"/>
            <a:ext cx="25128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8, 10m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3224059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09"/>
            <a:ext cx="448674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 (Multi-Cut-4)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266915" y="6312975"/>
            <a:ext cx="3307957" cy="3608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3950611" y="5096001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04381" y="2025519"/>
            <a:ext cx="2067233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7704364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2504381" y="2025519"/>
            <a:ext cx="2067233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896963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946773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7226794" y="5163675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266915" y="6312975"/>
            <a:ext cx="3307957" cy="3608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8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73741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Cut-Off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624163"/>
              </p:ext>
            </p:extLst>
          </p:nvPr>
        </p:nvGraphicFramePr>
        <p:xfrm>
          <a:off x="2460350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70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0350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367120"/>
              </p:ext>
            </p:extLst>
          </p:nvPr>
        </p:nvGraphicFramePr>
        <p:xfrm>
          <a:off x="1824413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71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413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054813"/>
              </p:ext>
            </p:extLst>
          </p:nvPr>
        </p:nvGraphicFramePr>
        <p:xfrm>
          <a:off x="4016958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72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958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90386"/>
              </p:ext>
            </p:extLst>
          </p:nvPr>
        </p:nvGraphicFramePr>
        <p:xfrm>
          <a:off x="4640404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73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0404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563344" y="2464190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51922" y="3129214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125" y="211192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2172" y="47136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1922" y="4863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87522" y="4649835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537936"/>
              </p:ext>
            </p:extLst>
          </p:nvPr>
        </p:nvGraphicFramePr>
        <p:xfrm>
          <a:off x="7122185" y="4751455"/>
          <a:ext cx="342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74" name="Equation" r:id="rId9" imgW="342720" imgH="241200" progId="Equation.DSMT4">
                  <p:embed/>
                </p:oleObj>
              </mc:Choice>
              <mc:Fallback>
                <p:oleObj name="Equation" r:id="rId9" imgW="3427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22185" y="4751455"/>
                        <a:ext cx="342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350419"/>
              </p:ext>
            </p:extLst>
          </p:nvPr>
        </p:nvGraphicFramePr>
        <p:xfrm>
          <a:off x="8044125" y="456730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75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44125" y="456730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323810"/>
              </p:ext>
            </p:extLst>
          </p:nvPr>
        </p:nvGraphicFramePr>
        <p:xfrm>
          <a:off x="8813665" y="456730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76" name="Equation" r:id="rId13" imgW="190440" imgH="609480" progId="Equation.DSMT4">
                  <p:embed/>
                </p:oleObj>
              </mc:Choice>
              <mc:Fallback>
                <p:oleObj name="Equation" r:id="rId13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813665" y="456730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062075"/>
              </p:ext>
            </p:extLst>
          </p:nvPr>
        </p:nvGraphicFramePr>
        <p:xfrm>
          <a:off x="9583205" y="456730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77" name="Equation" r:id="rId15" imgW="203040" imgH="609480" progId="Equation.DSMT4">
                  <p:embed/>
                </p:oleObj>
              </mc:Choice>
              <mc:Fallback>
                <p:oleObj name="Equation" r:id="rId15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583205" y="456730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255800"/>
              </p:ext>
            </p:extLst>
          </p:nvPr>
        </p:nvGraphicFramePr>
        <p:xfrm>
          <a:off x="10365445" y="456730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78" name="Equation" r:id="rId17" imgW="190440" imgH="609480" progId="Equation.DSMT4">
                  <p:embed/>
                </p:oleObj>
              </mc:Choice>
              <mc:Fallback>
                <p:oleObj name="Equation" r:id="rId1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365445" y="456730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397428"/>
              </p:ext>
            </p:extLst>
          </p:nvPr>
        </p:nvGraphicFramePr>
        <p:xfrm>
          <a:off x="11134986" y="4751455"/>
          <a:ext cx="596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79" name="Equation" r:id="rId19" imgW="596880" imgH="241200" progId="Equation.DSMT4">
                  <p:embed/>
                </p:oleObj>
              </mc:Choice>
              <mc:Fallback>
                <p:oleObj name="Equation" r:id="rId19" imgW="596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1134986" y="4751455"/>
                        <a:ext cx="596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$8448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5735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1065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Optimization-Cut-4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5735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0584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Optimization-Cut-2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385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86000"/>
            <a:ext cx="6095238" cy="4571429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2286571"/>
            <a:ext cx="6095238" cy="4571429"/>
          </a:xfrm>
          <a:prstGeom prst="rect">
            <a:avLst/>
          </a:prstGeom>
        </p:spPr>
      </p:pic>
      <p:sp>
        <p:nvSpPr>
          <p:cNvPr id="66" name="文字方塊 65"/>
          <p:cNvSpPr txBox="1"/>
          <p:nvPr/>
        </p:nvSpPr>
        <p:spPr>
          <a:xfrm>
            <a:off x="718074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9052120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10917793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7180740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9018197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10950230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pic>
        <p:nvPicPr>
          <p:cNvPr id="18" name="圖片 17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917071" cy="2448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867065" y="272416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85502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956882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22555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85502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922959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854992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498887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71076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9463" y="2898405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1123269" y="2567531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75629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479355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716408" y="548081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584256" y="569829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48196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88592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8183126" y="296847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橢圓 53"/>
          <p:cNvSpPr/>
          <p:nvPr/>
        </p:nvSpPr>
        <p:spPr>
          <a:xfrm>
            <a:off x="5498887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97107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/>
          <p:cNvSpPr/>
          <p:nvPr/>
        </p:nvSpPr>
        <p:spPr>
          <a:xfrm>
            <a:off x="11605562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7077751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圖片 79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0"/>
            <a:ext cx="5917071" cy="2448800"/>
          </a:xfrm>
          <a:prstGeom prst="rect">
            <a:avLst/>
          </a:prstGeom>
        </p:spPr>
      </p:pic>
      <p:sp>
        <p:nvSpPr>
          <p:cNvPr id="81" name="橢圓 80"/>
          <p:cNvSpPr/>
          <p:nvPr/>
        </p:nvSpPr>
        <p:spPr>
          <a:xfrm>
            <a:off x="11605174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7077363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11123269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10479355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1058425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988592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848196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8075629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7716408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7469463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960673" y="3007738"/>
            <a:ext cx="594000" cy="12348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130106" y="2651224"/>
            <a:ext cx="446400" cy="15876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977327" y="5593237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477689" y="579178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1844576" y="590460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71" grpId="0" animBg="1"/>
      <p:bldP spid="75" grpId="0" animBg="1"/>
      <p:bldP spid="76" grpId="0" animBg="1"/>
      <p:bldP spid="77" grpId="0" animBg="1"/>
      <p:bldP spid="3" grpId="0"/>
      <p:bldP spid="21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78" grpId="0" animBg="1"/>
      <p:bldP spid="79" grpId="0" animBg="1"/>
      <p:bldP spid="81" grpId="0" animBg="1"/>
      <p:bldP spid="82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45" grpId="0" animBg="1"/>
      <p:bldP spid="46" grpId="0" animBg="1"/>
      <p:bldP spid="47" grpId="0" animBg="1"/>
      <p:bldP spid="48" grpId="0" animBg="1"/>
      <p:bldP spid="6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2324845"/>
            <a:ext cx="3094259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Method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Pushover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Methods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4930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Multi-Modes Combination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57ED41-87B9-439A-B4C6-05A40BAE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grpSp>
        <p:nvGrpSpPr>
          <p:cNvPr id="12" name="群組 11"/>
          <p:cNvGrpSpPr/>
          <p:nvPr/>
        </p:nvGrpSpPr>
        <p:grpSpPr>
          <a:xfrm>
            <a:off x="8750072" y="3635874"/>
            <a:ext cx="2723098" cy="2316094"/>
            <a:chOff x="9038545" y="2281222"/>
            <a:chExt cx="2723098" cy="2316094"/>
          </a:xfrm>
        </p:grpSpPr>
        <p:graphicFrame>
          <p:nvGraphicFramePr>
            <p:cNvPr id="13" name="物件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5455003"/>
                </p:ext>
              </p:extLst>
            </p:nvPr>
          </p:nvGraphicFramePr>
          <p:xfrm>
            <a:off x="9038545" y="2281222"/>
            <a:ext cx="16129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75" name="Equation" r:id="rId4" imgW="1612800" imgH="787320" progId="Equation.DSMT4">
                    <p:embed/>
                  </p:oleObj>
                </mc:Choice>
                <mc:Fallback>
                  <p:oleObj name="Equation" r:id="rId4" imgW="1612800" imgH="787320" progId="Equation.DSMT4">
                    <p:embed/>
                    <p:pic>
                      <p:nvPicPr>
                        <p:cNvPr id="22" name="物件 2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038545" y="2281222"/>
                          <a:ext cx="1612900" cy="78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893C97C3-A73C-4CB3-84A6-CCE439A5C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1609" y="2974310"/>
              <a:ext cx="0" cy="4142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997416E-D5F9-4730-B7DB-D24404E0DB3F}"/>
                </a:ext>
              </a:extLst>
            </p:cNvPr>
            <p:cNvSpPr txBox="1"/>
            <p:nvPr/>
          </p:nvSpPr>
          <p:spPr>
            <a:xfrm>
              <a:off x="10300346" y="3398942"/>
              <a:ext cx="1461297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Mode Shape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8710B65C-C600-4C5A-9301-4882E6B52FA9}"/>
                </a:ext>
              </a:extLst>
            </p:cNvPr>
            <p:cNvCxnSpPr/>
            <p:nvPr/>
          </p:nvCxnSpPr>
          <p:spPr>
            <a:xfrm flipV="1">
              <a:off x="10130980" y="2974310"/>
              <a:ext cx="0" cy="10489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1EDB3F8-275A-4BC6-9F95-CCAC05F92E85}"/>
                </a:ext>
              </a:extLst>
            </p:cNvPr>
            <p:cNvSpPr txBox="1"/>
            <p:nvPr/>
          </p:nvSpPr>
          <p:spPr>
            <a:xfrm>
              <a:off x="9991302" y="4169891"/>
              <a:ext cx="1591141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Effective Mass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aphicFrame>
        <p:nvGraphicFramePr>
          <p:cNvPr id="37" name="圖表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110793"/>
              </p:ext>
            </p:extLst>
          </p:nvPr>
        </p:nvGraphicFramePr>
        <p:xfrm>
          <a:off x="4656638" y="3445721"/>
          <a:ext cx="3600000" cy="269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0" name="圖片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235" y="3445914"/>
            <a:ext cx="3600000" cy="269601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573136" y="6319524"/>
            <a:ext cx="1473417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(ATC-40, 1996)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343673" y="6319524"/>
            <a:ext cx="222593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(Chopra &amp;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Goel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 2001)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984818" y="6319524"/>
            <a:ext cx="1613583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Kunnath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 2004)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2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Graphic spid="37" grpId="0">
        <p:bldAsOne/>
      </p:bldGraphic>
      <p:bldP spid="18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324939" cy="701731"/>
          </a:xfrm>
        </p:spPr>
        <p:txBody>
          <a:bodyPr/>
          <a:lstStyle/>
          <a:p>
            <a:r>
              <a:rPr lang="en-US" altLang="zh-TW" dirty="0"/>
              <a:t>Capacity Spectrum</a:t>
            </a:r>
            <a:r>
              <a:rPr lang="zh-TW" altLang="en-US" dirty="0"/>
              <a:t> </a:t>
            </a:r>
            <a:r>
              <a:rPr lang="en-US" altLang="zh-TW" dirty="0"/>
              <a:t>Method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096664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3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199920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4" name="Equation" r:id="rId8" imgW="876240" imgH="241200" progId="Equation.DSMT4">
                  <p:embed/>
                </p:oleObj>
              </mc:Choice>
              <mc:Fallback>
                <p:oleObj name="Equation" r:id="rId8" imgW="8762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893318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5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326144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6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746167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7" name="Equation" r:id="rId14" imgW="2311200" imgH="609480" progId="Equation.DSMT4">
                  <p:embed/>
                </p:oleObj>
              </mc:Choice>
              <mc:Fallback>
                <p:oleObj name="Equation" r:id="rId14" imgW="23112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Analysis – Mode1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670495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84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199657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85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704172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86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709351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87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531932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88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06" y="1738800"/>
            <a:ext cx="6094800" cy="456435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Analysis – Mode2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306475"/>
              </p:ext>
            </p:extLst>
          </p:nvPr>
        </p:nvGraphicFramePr>
        <p:xfrm>
          <a:off x="1025525" y="5351463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66" name="Equation" r:id="rId5" imgW="1041120" imgH="241200" progId="Equation.DSMT4">
                  <p:embed/>
                </p:oleObj>
              </mc:Choice>
              <mc:Fallback>
                <p:oleObj name="Equation" r:id="rId5" imgW="10411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5525" y="5351463"/>
                        <a:ext cx="1041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352509"/>
              </p:ext>
            </p:extLst>
          </p:nvPr>
        </p:nvGraphicFramePr>
        <p:xfrm>
          <a:off x="1350963" y="4400550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67" name="Equation" r:id="rId7" imgW="901440" imgH="241200" progId="Equation.DSMT4">
                  <p:embed/>
                </p:oleObj>
              </mc:Choice>
              <mc:Fallback>
                <p:oleObj name="Equation" r:id="rId7" imgW="90144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50963" y="4400550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62053"/>
              </p:ext>
            </p:extLst>
          </p:nvPr>
        </p:nvGraphicFramePr>
        <p:xfrm>
          <a:off x="7078848" y="5351980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68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78848" y="5351980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141877"/>
              </p:ext>
            </p:extLst>
          </p:nvPr>
        </p:nvGraphicFramePr>
        <p:xfrm>
          <a:off x="7461030" y="4400771"/>
          <a:ext cx="774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69" name="Equation" r:id="rId11" imgW="774360" imgH="241200" progId="Equation.DSMT4">
                  <p:embed/>
                </p:oleObj>
              </mc:Choice>
              <mc:Fallback>
                <p:oleObj name="Equation" r:id="rId11" imgW="77436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1030" y="4400771"/>
                        <a:ext cx="774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99940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70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23" name="物件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731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914" y="1738800"/>
            <a:ext cx="6090086" cy="456082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233334"/>
              </p:ext>
            </p:extLst>
          </p:nvPr>
        </p:nvGraphicFramePr>
        <p:xfrm>
          <a:off x="8123274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26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23274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128462"/>
              </p:ext>
            </p:extLst>
          </p:nvPr>
        </p:nvGraphicFramePr>
        <p:xfrm>
          <a:off x="9982200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27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82200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586067"/>
              </p:ext>
            </p:extLst>
          </p:nvPr>
        </p:nvGraphicFramePr>
        <p:xfrm>
          <a:off x="2033188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28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33188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512587"/>
              </p:ext>
            </p:extLst>
          </p:nvPr>
        </p:nvGraphicFramePr>
        <p:xfrm>
          <a:off x="3799745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29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99745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336199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30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0" y="0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5998" y="0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0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6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95693" y="623276"/>
            <a:ext cx="3934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95693" y="1186802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95693" y="1739695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95693" y="2303221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2000" y="15732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145025" y="1549400"/>
            <a:ext cx="2117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145025" y="11430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49687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677237" y="2705100"/>
            <a:ext cx="1572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040512"/>
              </p:ext>
            </p:extLst>
          </p:nvPr>
        </p:nvGraphicFramePr>
        <p:xfrm>
          <a:off x="8518357" y="1308966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3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8357" y="1308966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3587"/>
              </p:ext>
            </p:extLst>
          </p:nvPr>
        </p:nvGraphicFramePr>
        <p:xfrm>
          <a:off x="7368212" y="2724371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4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8212" y="2724371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177714"/>
              </p:ext>
            </p:extLst>
          </p:nvPr>
        </p:nvGraphicFramePr>
        <p:xfrm>
          <a:off x="7025906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5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5906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960528"/>
              </p:ext>
            </p:extLst>
          </p:nvPr>
        </p:nvGraphicFramePr>
        <p:xfrm>
          <a:off x="5026418" y="5842389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6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6418" y="5842389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89041"/>
              </p:ext>
            </p:extLst>
          </p:nvPr>
        </p:nvGraphicFramePr>
        <p:xfrm>
          <a:off x="6597381" y="5842388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7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81" y="5842388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775"/>
          <a:stretch/>
        </p:blipFill>
        <p:spPr>
          <a:xfrm>
            <a:off x="200900" y="3903658"/>
            <a:ext cx="5895100" cy="1243657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>
            <a:off x="6368902" y="5875760"/>
            <a:ext cx="11376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120" y="2156223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201031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8883" y="2045337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634304" y="1661792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06440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7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462"/>
            <a:ext cx="6095238" cy="4571429"/>
          </a:xfrm>
          <a:prstGeom prst="rect">
            <a:avLst/>
          </a:prstGeom>
        </p:spPr>
      </p:pic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550250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3" name="Equation" r:id="rId4" imgW="2311200" imgH="609480" progId="Equation.DSMT4">
                  <p:embed/>
                </p:oleObj>
              </mc:Choice>
              <mc:Fallback>
                <p:oleObj name="Equation" r:id="rId4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605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144374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8" name="Equation" r:id="rId5" imgW="2311200" imgH="609480" progId="Equation.DSMT4">
                  <p:embed/>
                </p:oleObj>
              </mc:Choice>
              <mc:Fallback>
                <p:oleObj name="Equation" r:id="rId5" imgW="2311200" imgH="60948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8000" y="3762947"/>
            <a:ext cx="5994000" cy="309505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0000" y="287083"/>
            <a:ext cx="6012000" cy="31511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66" y="3752481"/>
            <a:ext cx="6066000" cy="31055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495" y="340244"/>
            <a:ext cx="5932800" cy="309017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0" y="0"/>
            <a:ext cx="184121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0"/>
            <a:ext cx="199349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0" y="3429000"/>
            <a:ext cx="190052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205280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670907" y="3010040"/>
            <a:ext cx="151259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4667691" y="3234386"/>
            <a:ext cx="90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35600"/>
            <a:ext cx="6095238" cy="457142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8201" y="2003427"/>
            <a:ext cx="2721771" cy="338554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(</a:t>
            </a:r>
            <a:r>
              <a:rPr lang="en-US" altLang="zh-TW" sz="1600" dirty="0" err="1"/>
              <a:t>Vamvatsikos</a:t>
            </a:r>
            <a:r>
              <a:rPr lang="en-US" altLang="zh-TW" sz="1600" dirty="0"/>
              <a:t> &amp; Cornell, 2002)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6056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464240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095522"/>
              </p:ext>
            </p:extLst>
          </p:nvPr>
        </p:nvGraphicFramePr>
        <p:xfrm>
          <a:off x="8272129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84" name="Equation" r:id="rId3" imgW="2311200" imgH="609480" progId="Equation.DSMT4">
                  <p:embed/>
                </p:oleObj>
              </mc:Choice>
              <mc:Fallback>
                <p:oleObj name="Equation" r:id="rId3" imgW="2311200" imgH="6094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2129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6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41458" y="1714470"/>
            <a:ext cx="245470" cy="41514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086126" y="1714470"/>
            <a:ext cx="1054476" cy="4151491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140603" y="1714471"/>
            <a:ext cx="3943482" cy="4151490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465" y="1417751"/>
            <a:ext cx="6094800" cy="488986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7697424" y="2306612"/>
            <a:ext cx="8354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</a:rPr>
              <a:t>Elastic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23787" y="3387190"/>
            <a:ext cx="1709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</a:rPr>
              <a:t>Non-Negative</a:t>
            </a:r>
            <a:endParaRPr lang="zh-TW" altLang="en-US" sz="2000" dirty="0">
              <a:solidFill>
                <a:schemeClr val="accent2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586583" y="3387190"/>
            <a:ext cx="2263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</a:rPr>
              <a:t>Equal displacement</a:t>
            </a:r>
            <a:endParaRPr lang="zh-TW" alt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89647" y="4467769"/>
            <a:ext cx="1143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3"/>
                </a:solidFill>
              </a:rPr>
              <a:t>Negative</a:t>
            </a:r>
            <a:endParaRPr lang="zh-TW" altLang="en-US" sz="20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86583" y="4467769"/>
            <a:ext cx="1207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3"/>
                </a:solidFill>
              </a:rPr>
              <a:t>Softening</a:t>
            </a:r>
            <a:endParaRPr lang="zh-TW" altLang="en-US" sz="2000" dirty="0">
              <a:solidFill>
                <a:schemeClr val="accent3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86583" y="2306612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</a:rPr>
              <a:t>Match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8717809" y="2506667"/>
            <a:ext cx="68387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717809" y="3587245"/>
            <a:ext cx="68387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717809" y="4667824"/>
            <a:ext cx="683874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262684" y="6316330"/>
            <a:ext cx="2410403" cy="307777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en-US" altLang="zh-TW" sz="1400" dirty="0"/>
              <a:t>(</a:t>
            </a:r>
            <a:r>
              <a:rPr lang="en-US" altLang="zh-TW" sz="1400" dirty="0" err="1"/>
              <a:t>Vamvatsikos</a:t>
            </a:r>
            <a:r>
              <a:rPr lang="en-US" altLang="zh-TW" sz="1400" dirty="0"/>
              <a:t> &amp; Cornell, 2002)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943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7" grpId="0" animBg="1"/>
      <p:bldP spid="14" grpId="0"/>
      <p:bldP spid="16" grpId="0"/>
      <p:bldP spid="19" grpId="0"/>
      <p:bldP spid="21" grpId="0"/>
      <p:bldP spid="23" grpId="0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1812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IDA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cxnSp>
        <p:nvCxnSpPr>
          <p:cNvPr id="7" name="直線單箭頭接點 6"/>
          <p:cNvCxnSpPr/>
          <p:nvPr/>
        </p:nvCxnSpPr>
        <p:spPr>
          <a:xfrm>
            <a:off x="4221124" y="3508744"/>
            <a:ext cx="0" cy="17012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943245" cy="701731"/>
          </a:xfrm>
        </p:spPr>
        <p:txBody>
          <a:bodyPr/>
          <a:lstStyle/>
          <a:p>
            <a:r>
              <a:rPr lang="en-US" altLang="zh-TW" dirty="0"/>
              <a:t>Capacity Spectrum Method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213286"/>
              </p:ext>
            </p:extLst>
          </p:nvPr>
        </p:nvGraphicFramePr>
        <p:xfrm>
          <a:off x="8264114" y="5210804"/>
          <a:ext cx="2044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9" name="Equation" r:id="rId3" imgW="2044440" imgH="380880" progId="Equation.DSMT4">
                  <p:embed/>
                </p:oleObj>
              </mc:Choice>
              <mc:Fallback>
                <p:oleObj name="Equation" r:id="rId3" imgW="204444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114" y="5210804"/>
                        <a:ext cx="2044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537770"/>
              </p:ext>
            </p:extLst>
          </p:nvPr>
        </p:nvGraphicFramePr>
        <p:xfrm>
          <a:off x="8264114" y="4491666"/>
          <a:ext cx="2324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40" name="Equation" r:id="rId5" imgW="2323800" imgH="380880" progId="Equation.DSMT4">
                  <p:embed/>
                </p:oleObj>
              </mc:Choice>
              <mc:Fallback>
                <p:oleObj name="Equation" r:id="rId5" imgW="23238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64114" y="4491666"/>
                        <a:ext cx="2324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194973"/>
              </p:ext>
            </p:extLst>
          </p:nvPr>
        </p:nvGraphicFramePr>
        <p:xfrm>
          <a:off x="8264114" y="3772529"/>
          <a:ext cx="2311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41" name="Equation" r:id="rId7" imgW="2311200" imgH="380880" progId="Equation.DSMT4">
                  <p:embed/>
                </p:oleObj>
              </mc:Choice>
              <mc:Fallback>
                <p:oleObj name="Equation" r:id="rId7" imgW="2311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64114" y="3772529"/>
                        <a:ext cx="2311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721189"/>
              </p:ext>
            </p:extLst>
          </p:nvPr>
        </p:nvGraphicFramePr>
        <p:xfrm>
          <a:off x="8264114" y="3053391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42" name="Equation" r:id="rId9" imgW="2057400" imgH="380880" progId="Equation.DSMT4">
                  <p:embed/>
                </p:oleObj>
              </mc:Choice>
              <mc:Fallback>
                <p:oleObj name="Equation" r:id="rId9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64114" y="3053391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556782"/>
              </p:ext>
            </p:extLst>
          </p:nvPr>
        </p:nvGraphicFramePr>
        <p:xfrm>
          <a:off x="8264114" y="2334254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43" name="Equation" r:id="rId11" imgW="2057400" imgH="380880" progId="Equation.DSMT4">
                  <p:embed/>
                </p:oleObj>
              </mc:Choice>
              <mc:Fallback>
                <p:oleObj name="Equation" r:id="rId11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64114" y="2334254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3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Methodology</a:t>
            </a:r>
          </a:p>
          <a:p>
            <a:r>
              <a:rPr lang="en-US" altLang="zh-TW" dirty="0"/>
              <a:t>- Flexural</a:t>
            </a:r>
          </a:p>
          <a:p>
            <a:r>
              <a:rPr lang="fr-FR" altLang="zh-TW" dirty="0"/>
              <a:t>- Shear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6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515769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15769"/>
            <a:ext cx="6095238" cy="4571429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3211031" y="3551274"/>
            <a:ext cx="0" cy="125464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7700670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Base Shear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字版面配置區 2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Nonlinear Analysis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graphicFrame>
        <p:nvGraphicFramePr>
          <p:cNvPr id="26" name="50%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33202"/>
              </p:ext>
            </p:extLst>
          </p:nvPr>
        </p:nvGraphicFramePr>
        <p:xfrm>
          <a:off x="8626040" y="3104707"/>
          <a:ext cx="19734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2930436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42665999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</a:t>
                      </a:r>
                      <a:r>
                        <a:rPr lang="en-US" altLang="zh-TW" sz="1400" b="1" u="none" strike="noStrike" baseline="-25000" dirty="0">
                          <a:solidFill>
                            <a:schemeClr val="accent1"/>
                          </a:solidFill>
                          <a:effectLst/>
                        </a:rPr>
                        <a:t>a</a:t>
                      </a:r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 (T</a:t>
                      </a:r>
                      <a:r>
                        <a:rPr lang="en-US" altLang="zh-TW" sz="1400" b="1" u="none" strike="noStrike" baseline="-25000" dirty="0">
                          <a:solidFill>
                            <a:schemeClr val="accent1"/>
                          </a:solidFill>
                          <a:effectLst/>
                        </a:rPr>
                        <a:t>1</a:t>
                      </a:r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, 5%)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518954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60477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6581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87732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7094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6768831"/>
                  </a:ext>
                </a:extLst>
              </a:tr>
            </a:tbl>
          </a:graphicData>
        </a:graphic>
      </p:graphicFrame>
      <p:graphicFrame>
        <p:nvGraphicFramePr>
          <p:cNvPr id="22" name="ID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840503"/>
              </p:ext>
            </p:extLst>
          </p:nvPr>
        </p:nvGraphicFramePr>
        <p:xfrm>
          <a:off x="7414284" y="2971357"/>
          <a:ext cx="4777716" cy="1905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596553673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151162598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528561551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61110724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64474534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5586296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466476479"/>
                    </a:ext>
                  </a:extLst>
                </a:gridCol>
              </a:tblGrid>
              <a:tr h="2667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r>
                        <a:rPr lang="en-US" sz="1400" b="1" u="none" strike="noStrike" dirty="0">
                          <a:effectLst/>
                        </a:rPr>
                        <a:t> (T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1</a:t>
                      </a:r>
                      <a:r>
                        <a:rPr lang="en-US" sz="1400" b="1" u="none" strike="noStrike" dirty="0">
                          <a:effectLst/>
                        </a:rPr>
                        <a:t>, 5%)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68647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9993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3.00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2.65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1.99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3.00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2.70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2.03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48340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92380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0.70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1.30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1.10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0.75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08567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0.92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0.94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160825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0.81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0.57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231749"/>
                  </a:ext>
                </a:extLst>
              </a:tr>
            </a:tbl>
          </a:graphicData>
        </a:graphic>
      </p:graphicFrame>
      <p:graphicFrame>
        <p:nvGraphicFramePr>
          <p:cNvPr id="25" name="Median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944629"/>
              </p:ext>
            </p:extLst>
          </p:nvPr>
        </p:nvGraphicFramePr>
        <p:xfrm>
          <a:off x="484260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9611146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8950261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01188234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Story Drift, Median</a:t>
                      </a:r>
                      <a:endParaRPr lang="zh-TW" alt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81302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20282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051615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55719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93944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1.00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6475993"/>
                  </a:ext>
                </a:extLst>
              </a:tr>
            </a:tbl>
          </a:graphicData>
        </a:graphic>
      </p:graphicFrame>
      <p:graphicFrame>
        <p:nvGraphicFramePr>
          <p:cNvPr id="21" name="Drifts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78687"/>
              </p:ext>
            </p:extLst>
          </p:nvPr>
        </p:nvGraphicFramePr>
        <p:xfrm>
          <a:off x="3943534" y="2704657"/>
          <a:ext cx="6984332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246939329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295867575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43575650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1638789864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518260044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2184159077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29100156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795979792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1612174263"/>
                    </a:ext>
                  </a:extLst>
                </a:gridCol>
              </a:tblGrid>
              <a:tr h="2667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Story Drift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19998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3890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27437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1.04%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1.04%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1.35%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542696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82306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0.71%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0.89%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37353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85278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1.16%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1.16%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1.40%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1.40%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322231"/>
                  </a:ext>
                </a:extLst>
              </a:tr>
            </a:tbl>
          </a:graphicData>
        </a:graphic>
      </p:graphicFrame>
      <p:graphicFrame>
        <p:nvGraphicFramePr>
          <p:cNvPr id="23" name="MP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820586"/>
              </p:ext>
            </p:extLst>
          </p:nvPr>
        </p:nvGraphicFramePr>
        <p:xfrm>
          <a:off x="105916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3958846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76630611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887453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</a:t>
                      </a:r>
                      <a:endParaRPr lang="zh-TW" altLang="en-US" sz="1400" b="1" u="none" strike="noStrike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207877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358342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480802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272036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05566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4642422"/>
                  </a:ext>
                </a:extLst>
              </a:tr>
            </a:tbl>
          </a:graphicData>
        </a:graphic>
      </p:graphicFrame>
      <p:graphicFrame>
        <p:nvGraphicFramePr>
          <p:cNvPr id="17" name="Pushover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73258"/>
              </p:ext>
            </p:extLst>
          </p:nvPr>
        </p:nvGraphicFramePr>
        <p:xfrm>
          <a:off x="1963692" y="2704657"/>
          <a:ext cx="8264616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8965264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079204120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96883361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07419472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866301812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91256035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294696787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502716428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35850074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7976791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67620262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96282983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89923392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ATC-40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Modal Pushover Analysis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Multi-Modes Combination</a:t>
                      </a:r>
                      <a:endParaRPr lang="en-US" sz="1400" b="1" i="0" u="none" strike="noStrike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19627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4433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R</a:t>
                      </a:r>
                      <a:r>
                        <a:rPr lang="en-US" sz="1400" b="1" u="none" strike="noStrike" baseline="-25000">
                          <a:effectLst/>
                        </a:rPr>
                        <a:t>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171761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2.81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3.53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2.82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3.54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2.92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10219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1.51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63297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30852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1.92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2.28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2.08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2.20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2.58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2.32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2.72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2.13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2.49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158669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1.50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solidFill>
                            <a:schemeClr val="accent1"/>
                          </a:solidFill>
                          <a:effectLst/>
                        </a:rPr>
                        <a:t>1.88</a:t>
                      </a:r>
                      <a:endParaRPr lang="en-US" altLang="zh-TW" sz="14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solidFill>
                            <a:schemeClr val="accent1"/>
                          </a:solidFill>
                          <a:effectLst/>
                        </a:rPr>
                        <a:t>2.11</a:t>
                      </a:r>
                      <a:endParaRPr lang="en-US" altLang="zh-TW" sz="14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1.87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2.10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1212216"/>
                  </a:ext>
                </a:extLst>
              </a:tr>
            </a:tbl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444378"/>
              </p:ext>
            </p:extLst>
          </p:nvPr>
        </p:nvGraphicFramePr>
        <p:xfrm>
          <a:off x="5365904" y="881764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6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5904" y="881764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801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2318924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Methodology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- Flexural</a:t>
            </a:r>
          </a:p>
          <a:p>
            <a:r>
              <a:rPr lang="fr-FR" dirty="0"/>
              <a:t>- Shear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Effect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Flexural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8%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Shear</a:t>
            </a:r>
            <a:r>
              <a:rPr lang="zh-TW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3%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Cost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Today or Future Cost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Condition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142192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- </a:t>
            </a:r>
            <a:r>
              <a:rPr lang="fr-FR" dirty="0" smtClean="0"/>
              <a:t>Lateral Load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smtClean="0"/>
              <a:t>Beam Length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smtClean="0"/>
              <a:t>L</a:t>
            </a:r>
            <a:r>
              <a:rPr lang="fr-FR" baseline="-25000" dirty="0" smtClean="0"/>
              <a:t>d</a:t>
            </a:r>
            <a:endParaRPr lang="fr-FR" baseline="-25000" dirty="0"/>
          </a:p>
          <a:p>
            <a:r>
              <a:rPr lang="fr-FR" dirty="0"/>
              <a:t>- </a:t>
            </a:r>
            <a:r>
              <a:rPr lang="fr-FR" dirty="0" smtClean="0"/>
              <a:t>d</a:t>
            </a:r>
            <a:endParaRPr lang="fr-FR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Capacity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Close to Convention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6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817137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73490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800125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62911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9111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171374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1687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0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1687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/>
        </p:nvGraphicFramePr>
        <p:xfrm>
          <a:off x="7719931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1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9931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402467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58820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99223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62009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620096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024676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34989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2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989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/>
        </p:nvGraphicFramePr>
        <p:xfrm>
          <a:off x="4710916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3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0916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/>
        </p:nvGraphicFramePr>
        <p:xfrm>
          <a:off x="7103981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4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03981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815181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4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39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5186658" y="2388075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572286"/>
            <a:ext cx="6095238" cy="2285714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79219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1" name="Equation" r:id="rId6" imgW="2997000" imgH="863280" progId="Equation.DSMT4">
                  <p:embed/>
                </p:oleObj>
              </mc:Choice>
              <mc:Fallback>
                <p:oleObj name="Equation" r:id="rId6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29047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" name="Equation" r:id="rId8" imgW="2654280" imgH="1015920" progId="Equation.DSMT4">
                  <p:embed/>
                </p:oleObj>
              </mc:Choice>
              <mc:Fallback>
                <p:oleObj name="Equation" r:id="rId8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50325" y="5731815"/>
            <a:ext cx="273376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Minimum Reinforcement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3619" y="4988478"/>
            <a:ext cx="0" cy="9976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48257"/>
              </p:ext>
            </p:extLst>
          </p:nvPr>
        </p:nvGraphicFramePr>
        <p:xfrm>
          <a:off x="9275301" y="5158072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75301" y="5158072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41567" y="4949694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651423" y="4369244"/>
            <a:ext cx="1629613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altLang="zh-TW" sz="1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Etabs</a:t>
            </a:r>
            <a:r>
              <a:rPr lang="en-US" altLang="zh-TW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Manual, 2017)</a:t>
            </a:r>
            <a:endParaRPr lang="zh-TW" altLang="en-US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66479" cy="701731"/>
          </a:xfrm>
        </p:spPr>
        <p:txBody>
          <a:bodyPr/>
          <a:lstStyle/>
          <a:p>
            <a:r>
              <a:rPr lang="en-US" altLang="zh-TW" dirty="0"/>
              <a:t>Procedure A – Effect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787366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43718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70353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33139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33139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87366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86743"/>
              </p:ext>
            </p:extLst>
          </p:nvPr>
        </p:nvGraphicFramePr>
        <p:xfrm>
          <a:off x="798397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3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8397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37774"/>
              </p:ext>
            </p:extLst>
          </p:nvPr>
        </p:nvGraphicFramePr>
        <p:xfrm>
          <a:off x="742221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4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2221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372696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29048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70515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33301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33015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72696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49743"/>
              </p:ext>
            </p:extLst>
          </p:nvPr>
        </p:nvGraphicFramePr>
        <p:xfrm>
          <a:off x="383727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5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3727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155312"/>
              </p:ext>
            </p:extLst>
          </p:nvPr>
        </p:nvGraphicFramePr>
        <p:xfrm>
          <a:off x="4423835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6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23835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428346"/>
              </p:ext>
            </p:extLst>
          </p:nvPr>
        </p:nvGraphicFramePr>
        <p:xfrm>
          <a:off x="680626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7" name="Equation" r:id="rId10" imgW="1422360" imgH="380880" progId="Equation.DSMT4">
                  <p:embed/>
                </p:oleObj>
              </mc:Choice>
              <mc:Fallback>
                <p:oleObj name="Equation" r:id="rId10" imgW="1422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0626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51746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897319"/>
              </p:ext>
            </p:extLst>
          </p:nvPr>
        </p:nvGraphicFramePr>
        <p:xfrm>
          <a:off x="9154882" y="1201765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8" name="Equation" r:id="rId12" imgW="2552400" imgH="1117440" progId="Equation.DSMT4">
                  <p:embed/>
                </p:oleObj>
              </mc:Choice>
              <mc:Fallback>
                <p:oleObj name="Equation" r:id="rId12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54882" y="1201765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000044"/>
              </p:ext>
            </p:extLst>
          </p:nvPr>
        </p:nvGraphicFramePr>
        <p:xfrm>
          <a:off x="9154882" y="2588985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9" name="Equation" r:id="rId14" imgW="2641320" imgH="850680" progId="Equation.DSMT4">
                  <p:embed/>
                </p:oleObj>
              </mc:Choice>
              <mc:Fallback>
                <p:oleObj name="Equation" r:id="rId14" imgW="26413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154882" y="2588985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線單箭頭接點 36"/>
          <p:cNvCxnSpPr/>
          <p:nvPr/>
        </p:nvCxnSpPr>
        <p:spPr>
          <a:xfrm>
            <a:off x="8437186" y="1540951"/>
            <a:ext cx="494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圖片 42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9615746" y="3797952"/>
            <a:ext cx="2243563" cy="3508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zh-TW" alt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混凝土結構設計規範</a:t>
            </a:r>
            <a:r>
              <a:rPr lang="en-US" altLang="zh-TW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2019)</a:t>
            </a:r>
            <a:endParaRPr lang="zh-TW" altLang="en-US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6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16164</TotalTime>
  <Words>1334</Words>
  <Application>Microsoft Office PowerPoint</Application>
  <PresentationFormat>寬螢幕</PresentationFormat>
  <Paragraphs>645</Paragraphs>
  <Slides>64</Slides>
  <Notes>22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4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919</cp:revision>
  <dcterms:created xsi:type="dcterms:W3CDTF">2015-10-12T10:51:44Z</dcterms:created>
  <dcterms:modified xsi:type="dcterms:W3CDTF">2019-06-26T00:20:56Z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